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  <p:sldMasterId id="214748370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Anybody SemiBold"/>
      <p:regular r:id="rId38"/>
      <p:bold r:id="rId39"/>
      <p:italic r:id="rId40"/>
      <p:boldItalic r:id="rId41"/>
    </p:embeddedFont>
    <p:embeddedFont>
      <p:font typeface="Work Sans"/>
      <p:regular r:id="rId42"/>
      <p:bold r:id="rId43"/>
      <p:italic r:id="rId44"/>
      <p:boldItalic r:id="rId45"/>
    </p:embeddedFont>
    <p:embeddedFont>
      <p:font typeface="Work Sans SemiBold"/>
      <p:regular r:id="rId46"/>
      <p:bold r:id="rId47"/>
      <p:italic r:id="rId48"/>
      <p:boldItalic r:id="rId49"/>
    </p:embeddedFont>
    <p:embeddedFont>
      <p:font typeface="Work Sans Light"/>
      <p:regular r:id="rId50"/>
      <p:bold r:id="rId51"/>
      <p:italic r:id="rId52"/>
      <p:boldItalic r:id="rId53"/>
    </p:embeddedFont>
    <p:embeddedFont>
      <p:font typeface="Anybody Medium"/>
      <p:regular r:id="rId54"/>
      <p:bold r:id="rId55"/>
      <p:italic r:id="rId56"/>
      <p:boldItalic r:id="rId57"/>
    </p:embeddedFont>
    <p:embeddedFont>
      <p:font typeface="Anybody"/>
      <p:regular r:id="rId58"/>
      <p:bold r:id="rId59"/>
      <p:italic r:id="rId60"/>
      <p:boldItalic r:id="rId61"/>
    </p:embeddedFont>
    <p:embeddedFont>
      <p:font typeface="Inter SemiBold"/>
      <p:regular r:id="rId62"/>
      <p:bold r:id="rId63"/>
    </p:embeddedFont>
    <p:embeddedFont>
      <p:font typeface="Anybody ExtraBold"/>
      <p:bold r:id="rId64"/>
      <p:boldItalic r:id="rId65"/>
    </p:embeddedFont>
    <p:embeddedFont>
      <p:font typeface="Lato"/>
      <p:regular r:id="rId66"/>
      <p:bold r:id="rId67"/>
      <p:italic r:id="rId68"/>
      <p:boldItalic r:id="rId69"/>
    </p:embeddedFont>
    <p:embeddedFont>
      <p:font typeface="Lato Light"/>
      <p:regular r:id="rId70"/>
      <p:bold r:id="rId71"/>
      <p:italic r:id="rId72"/>
      <p:boldItalic r:id="rId73"/>
    </p:embeddedFont>
    <p:embeddedFont>
      <p:font typeface="Work Sans Medium"/>
      <p:regular r:id="rId74"/>
      <p:bold r:id="rId75"/>
      <p:italic r:id="rId76"/>
      <p:boldItalic r:id="rId77"/>
    </p:embeddedFont>
    <p:embeddedFont>
      <p:font typeface="Inter Medium"/>
      <p:regular r:id="rId78"/>
      <p:bold r:id="rId79"/>
    </p:embeddedFont>
    <p:embeddedFont>
      <p:font typeface="Anybody Black"/>
      <p:bold r:id="rId80"/>
      <p:boldItalic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nybodySemiBold-italic.fntdata"/><Relationship Id="rId42" Type="http://schemas.openxmlformats.org/officeDocument/2006/relationships/font" Target="fonts/WorkSans-regular.fntdata"/><Relationship Id="rId41" Type="http://schemas.openxmlformats.org/officeDocument/2006/relationships/font" Target="fonts/AnybodySemiBold-boldItalic.fntdata"/><Relationship Id="rId44" Type="http://schemas.openxmlformats.org/officeDocument/2006/relationships/font" Target="fonts/WorkSans-italic.fntdata"/><Relationship Id="rId43" Type="http://schemas.openxmlformats.org/officeDocument/2006/relationships/font" Target="fonts/WorkSans-bold.fntdata"/><Relationship Id="rId46" Type="http://schemas.openxmlformats.org/officeDocument/2006/relationships/font" Target="fonts/WorkSansSemiBold-regular.fntdata"/><Relationship Id="rId45" Type="http://schemas.openxmlformats.org/officeDocument/2006/relationships/font" Target="fonts/WorkSans-boldItalic.fntdata"/><Relationship Id="rId80" Type="http://schemas.openxmlformats.org/officeDocument/2006/relationships/font" Target="fonts/AnybodyBlack-bold.fntdata"/><Relationship Id="rId81" Type="http://schemas.openxmlformats.org/officeDocument/2006/relationships/font" Target="fonts/Anybody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WorkSansSemiBold-italic.fntdata"/><Relationship Id="rId47" Type="http://schemas.openxmlformats.org/officeDocument/2006/relationships/font" Target="fonts/WorkSansSemiBold-bold.fntdata"/><Relationship Id="rId49" Type="http://schemas.openxmlformats.org/officeDocument/2006/relationships/font" Target="fonts/WorkSansSemiBol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LatoLight-boldItalic.fntdata"/><Relationship Id="rId72" Type="http://schemas.openxmlformats.org/officeDocument/2006/relationships/font" Target="fonts/LatoLight-italic.fntdata"/><Relationship Id="rId31" Type="http://schemas.openxmlformats.org/officeDocument/2006/relationships/slide" Target="slides/slide25.xml"/><Relationship Id="rId75" Type="http://schemas.openxmlformats.org/officeDocument/2006/relationships/font" Target="fonts/WorkSansMedium-bold.fntdata"/><Relationship Id="rId30" Type="http://schemas.openxmlformats.org/officeDocument/2006/relationships/slide" Target="slides/slide24.xml"/><Relationship Id="rId74" Type="http://schemas.openxmlformats.org/officeDocument/2006/relationships/font" Target="fonts/WorkSansMedium-regular.fntdata"/><Relationship Id="rId33" Type="http://schemas.openxmlformats.org/officeDocument/2006/relationships/slide" Target="slides/slide27.xml"/><Relationship Id="rId77" Type="http://schemas.openxmlformats.org/officeDocument/2006/relationships/font" Target="fonts/WorkSansMedium-boldItalic.fntdata"/><Relationship Id="rId32" Type="http://schemas.openxmlformats.org/officeDocument/2006/relationships/slide" Target="slides/slide26.xml"/><Relationship Id="rId76" Type="http://schemas.openxmlformats.org/officeDocument/2006/relationships/font" Target="fonts/WorkSansMedium-italic.fntdata"/><Relationship Id="rId35" Type="http://schemas.openxmlformats.org/officeDocument/2006/relationships/slide" Target="slides/slide29.xml"/><Relationship Id="rId79" Type="http://schemas.openxmlformats.org/officeDocument/2006/relationships/font" Target="fonts/InterMedium-bold.fntdata"/><Relationship Id="rId34" Type="http://schemas.openxmlformats.org/officeDocument/2006/relationships/slide" Target="slides/slide28.xml"/><Relationship Id="rId78" Type="http://schemas.openxmlformats.org/officeDocument/2006/relationships/font" Target="fonts/InterMedium-regular.fntdata"/><Relationship Id="rId71" Type="http://schemas.openxmlformats.org/officeDocument/2006/relationships/font" Target="fonts/LatoLight-bold.fntdata"/><Relationship Id="rId70" Type="http://schemas.openxmlformats.org/officeDocument/2006/relationships/font" Target="fonts/LatoLight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AnybodySemiBold-bold.fntdata"/><Relationship Id="rId38" Type="http://schemas.openxmlformats.org/officeDocument/2006/relationships/font" Target="fonts/AnybodySemiBold-regular.fntdata"/><Relationship Id="rId62" Type="http://schemas.openxmlformats.org/officeDocument/2006/relationships/font" Target="fonts/InterSemiBold-regular.fntdata"/><Relationship Id="rId61" Type="http://schemas.openxmlformats.org/officeDocument/2006/relationships/font" Target="fonts/Anybody-boldItalic.fntdata"/><Relationship Id="rId20" Type="http://schemas.openxmlformats.org/officeDocument/2006/relationships/slide" Target="slides/slide14.xml"/><Relationship Id="rId64" Type="http://schemas.openxmlformats.org/officeDocument/2006/relationships/font" Target="fonts/AnybodyExtraBold-bold.fntdata"/><Relationship Id="rId63" Type="http://schemas.openxmlformats.org/officeDocument/2006/relationships/font" Target="fonts/InterSemiBold-bold.fntdata"/><Relationship Id="rId22" Type="http://schemas.openxmlformats.org/officeDocument/2006/relationships/slide" Target="slides/slide16.xml"/><Relationship Id="rId66" Type="http://schemas.openxmlformats.org/officeDocument/2006/relationships/font" Target="fonts/Lato-regular.fntdata"/><Relationship Id="rId21" Type="http://schemas.openxmlformats.org/officeDocument/2006/relationships/slide" Target="slides/slide15.xml"/><Relationship Id="rId65" Type="http://schemas.openxmlformats.org/officeDocument/2006/relationships/font" Target="fonts/AnybodyExtraBold-boldItalic.fntdata"/><Relationship Id="rId24" Type="http://schemas.openxmlformats.org/officeDocument/2006/relationships/slide" Target="slides/slide18.xml"/><Relationship Id="rId68" Type="http://schemas.openxmlformats.org/officeDocument/2006/relationships/font" Target="fonts/Lato-italic.fntdata"/><Relationship Id="rId23" Type="http://schemas.openxmlformats.org/officeDocument/2006/relationships/slide" Target="slides/slide17.xml"/><Relationship Id="rId67" Type="http://schemas.openxmlformats.org/officeDocument/2006/relationships/font" Target="fonts/Lato-bold.fntdata"/><Relationship Id="rId60" Type="http://schemas.openxmlformats.org/officeDocument/2006/relationships/font" Target="fonts/Anybody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Lat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WorkSansLight-bold.fntdata"/><Relationship Id="rId50" Type="http://schemas.openxmlformats.org/officeDocument/2006/relationships/font" Target="fonts/WorkSansLight-regular.fntdata"/><Relationship Id="rId53" Type="http://schemas.openxmlformats.org/officeDocument/2006/relationships/font" Target="fonts/WorkSansLight-boldItalic.fntdata"/><Relationship Id="rId52" Type="http://schemas.openxmlformats.org/officeDocument/2006/relationships/font" Target="fonts/WorkSansLight-italic.fntdata"/><Relationship Id="rId11" Type="http://schemas.openxmlformats.org/officeDocument/2006/relationships/slide" Target="slides/slide5.xml"/><Relationship Id="rId55" Type="http://schemas.openxmlformats.org/officeDocument/2006/relationships/font" Target="fonts/AnybodyMedium-bold.fntdata"/><Relationship Id="rId10" Type="http://schemas.openxmlformats.org/officeDocument/2006/relationships/slide" Target="slides/slide4.xml"/><Relationship Id="rId54" Type="http://schemas.openxmlformats.org/officeDocument/2006/relationships/font" Target="fonts/AnybodyMedium-regular.fntdata"/><Relationship Id="rId13" Type="http://schemas.openxmlformats.org/officeDocument/2006/relationships/slide" Target="slides/slide7.xml"/><Relationship Id="rId57" Type="http://schemas.openxmlformats.org/officeDocument/2006/relationships/font" Target="fonts/Anybody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AnybodyMedium-italic.fntdata"/><Relationship Id="rId15" Type="http://schemas.openxmlformats.org/officeDocument/2006/relationships/slide" Target="slides/slide9.xml"/><Relationship Id="rId59" Type="http://schemas.openxmlformats.org/officeDocument/2006/relationships/font" Target="fonts/Anybody-bold.fntdata"/><Relationship Id="rId14" Type="http://schemas.openxmlformats.org/officeDocument/2006/relationships/slide" Target="slides/slide8.xml"/><Relationship Id="rId58" Type="http://schemas.openxmlformats.org/officeDocument/2006/relationships/font" Target="fonts/Anybody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4.png>
</file>

<file path=ppt/media/image16.png>
</file>

<file path=ppt/media/image17.png>
</file>

<file path=ppt/media/image19.png>
</file>

<file path=ppt/media/image20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136332c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4136332c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25cd3704f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25cd3704f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25cd3704f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25cd3704f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25cd3704f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25cd3704f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25cd3704f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25cd3704f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25cd3704f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225cd3704f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25cd3704f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25cd3704f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25cd3704f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25cd3704f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25cd3704f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225cd3704f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25cd3704f0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25cd3704f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25cd3704f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225cd3704f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136332c5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24136332c5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25cd3704f0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225cd3704f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5cd3704f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25cd3704f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25cd3704f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225cd3704f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25cd3704f0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225cd3704f0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25cd3704f0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225cd3704f0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01111ff978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201111ff978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199bd7afcb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2199bd7afcb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Nota: se requiere dar una resumen de lo visto en la lecture. Se pueden agregar más diapositivas, según los requerimientos de la clase. Aquí se dejan algunas diapositivas de resumen.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d684b81ce8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1d684b81ce8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Agregar los conceptos vistos.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4136332c5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4136332c5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1920 x 1080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4136332c53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4136332c53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para presentación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d6548f873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d6548f873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highlight>
                <a:srgbClr val="93C47D"/>
              </a:highlight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d155fbd7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g1d155fbd7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Tu feedback es muy importante.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Es importante recordar que al final de cada Homework o Guia de clase, tendrás acceso a un formulario para reportar mejoras (o errores) de los recursos educativos que vas usando y de esta forma podremos accionar y mejorar la experiencia de ustedes y los que vendrán.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(Recomendamos que el instructor pueda abrir el formulario)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d6548f873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1d6548f873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d6548f873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1d6548f873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d6548f8739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1d6548f8739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2d641cd0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22d641cd0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252d14394e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252d14394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25cd3704f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25cd3704f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5cd3704f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225cd3704f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>
  <p:cSld name="SECTION_HEADER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7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8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1">
  <p:cSld name="SECTION_HEADER_2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9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0">
  <p:cSld name="TITLE_AND_BODY_10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1">
  <p:cSld name="TITLE_AND_BODY_1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 2">
  <p:cSld name="SECTION_HEADER_3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2">
  <p:cSld name="TITLE_AND_BODY_1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13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4">
  <p:cSld name="TITLE_AND_BODY_1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3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>
  <p:cSld name="TITLE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1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0" name="Google Shape;110;p31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p31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 1">
  <p:cSld name="TITLE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7" name="Google Shape;117;p3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8" name="Google Shape;118;p3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5">
  <p:cSld name="TITLE_AND_BODY_15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6">
  <p:cSld name="TITLE_AND_BODY_16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3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7">
  <p:cSld name="TITLE_AND_BODY_1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8">
  <p:cSld name="TITLE_AND_BODY_1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9">
  <p:cSld name="TITLE_AND_BODY_1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0">
  <p:cSld name="TITLE_AND_BODY_2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 1">
  <p:cSld name="TITLE_AND_TWO_COLUMNS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40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2"/>
          <p:cNvSpPr txBox="1"/>
          <p:nvPr>
            <p:ph type="ctrTitle"/>
          </p:nvPr>
        </p:nvSpPr>
        <p:spPr>
          <a:xfrm>
            <a:off x="311708" y="744575"/>
            <a:ext cx="8520600" cy="20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1" name="Google Shape;151;p42"/>
          <p:cNvSpPr txBox="1"/>
          <p:nvPr>
            <p:ph idx="1" type="subTitle"/>
          </p:nvPr>
        </p:nvSpPr>
        <p:spPr>
          <a:xfrm>
            <a:off x="311700" y="2834125"/>
            <a:ext cx="85206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" name="Google Shape;152;p4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5" name="Google Shape;155;p43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9" name="Google Shape;159;p44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3" name="Google Shape;163;p4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4" name="Google Shape;164;p4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46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47"/>
          <p:cNvSpPr txBox="1"/>
          <p:nvPr>
            <p:ph idx="1" type="body"/>
          </p:nvPr>
        </p:nvSpPr>
        <p:spPr>
          <a:xfrm>
            <a:off x="311700" y="1389600"/>
            <a:ext cx="2808000" cy="31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1" name="Google Shape;171;p47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4" name="Google Shape;174;p48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49"/>
          <p:cNvSpPr txBox="1"/>
          <p:nvPr>
            <p:ph type="title"/>
          </p:nvPr>
        </p:nvSpPr>
        <p:spPr>
          <a:xfrm>
            <a:off x="265500" y="1233175"/>
            <a:ext cx="40455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8" name="Google Shape;178;p49"/>
          <p:cNvSpPr txBox="1"/>
          <p:nvPr>
            <p:ph idx="1" type="subTitle"/>
          </p:nvPr>
        </p:nvSpPr>
        <p:spPr>
          <a:xfrm>
            <a:off x="265500" y="2803075"/>
            <a:ext cx="4045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80" name="Google Shape;180;p49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3" name="Google Shape;183;p50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1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" name="Google Shape;186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23850" lvl="1" marL="9144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87" name="Google Shape;187;p5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2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5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55"/>
          <p:cNvSpPr txBox="1"/>
          <p:nvPr/>
        </p:nvSpPr>
        <p:spPr>
          <a:xfrm flipH="1" rot="-60343">
            <a:off x="1673474" y="1576480"/>
            <a:ext cx="5794193" cy="8911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99" name="Google Shape;199;p55"/>
          <p:cNvSpPr/>
          <p:nvPr/>
        </p:nvSpPr>
        <p:spPr>
          <a:xfrm rot="59969">
            <a:off x="1833340" y="3213699"/>
            <a:ext cx="5486335" cy="457272"/>
          </a:xfrm>
          <a:prstGeom prst="roundRect">
            <a:avLst>
              <a:gd fmla="val 50000" name="adj"/>
            </a:avLst>
          </a:prstGeom>
          <a:noFill/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8" name="Google Shape;148;p41"/>
          <p:cNvSpPr txBox="1"/>
          <p:nvPr>
            <p:ph idx="12" type="sldNum"/>
          </p:nvPr>
        </p:nvSpPr>
        <p:spPr>
          <a:xfrm>
            <a:off x="8472458" y="4663217"/>
            <a:ext cx="54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4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4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jpg"/><Relationship Id="rId4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Relationship Id="rId4" Type="http://schemas.openxmlformats.org/officeDocument/2006/relationships/hyperlink" Target="https://docs.google.com/forms/d/e/1FAIpQLSe1MybH_Y-xcp1RP0jKPLndLdJYg8cwyHkSb9MwSrEjoxyzWg/viewform" TargetMode="External"/><Relationship Id="rId5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Relationship Id="rId4" Type="http://schemas.openxmlformats.org/officeDocument/2006/relationships/hyperlink" Target="https://twitter.com/soyhenry_ok" TargetMode="External"/><Relationship Id="rId9" Type="http://schemas.openxmlformats.org/officeDocument/2006/relationships/image" Target="../media/image41.png"/><Relationship Id="rId5" Type="http://schemas.openxmlformats.org/officeDocument/2006/relationships/image" Target="../media/image36.png"/><Relationship Id="rId6" Type="http://schemas.openxmlformats.org/officeDocument/2006/relationships/hyperlink" Target="https://www.youtube.com/@soyhenryok" TargetMode="External"/><Relationship Id="rId7" Type="http://schemas.openxmlformats.org/officeDocument/2006/relationships/image" Target="../media/image40.png"/><Relationship Id="rId8" Type="http://schemas.openxmlformats.org/officeDocument/2006/relationships/hyperlink" Target="https://www.facebook.com/soyhenryok" TargetMode="External"/><Relationship Id="rId11" Type="http://schemas.openxmlformats.org/officeDocument/2006/relationships/image" Target="../media/image42.png"/><Relationship Id="rId10" Type="http://schemas.openxmlformats.org/officeDocument/2006/relationships/hyperlink" Target="https://www.linkedin.com/school/henryok/" TargetMode="External"/><Relationship Id="rId13" Type="http://schemas.openxmlformats.org/officeDocument/2006/relationships/image" Target="../media/image39.png"/><Relationship Id="rId12" Type="http://schemas.openxmlformats.org/officeDocument/2006/relationships/hyperlink" Target="https://www.instagram.com/soyhenry_ok/?hl=es" TargetMode="External"/><Relationship Id="rId15" Type="http://schemas.openxmlformats.org/officeDocument/2006/relationships/image" Target="../media/image43.png"/><Relationship Id="rId14" Type="http://schemas.openxmlformats.org/officeDocument/2006/relationships/hyperlink" Target="https://www.soyhenry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56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205" name="Google Shape;205;p56"/>
          <p:cNvSpPr txBox="1"/>
          <p:nvPr/>
        </p:nvSpPr>
        <p:spPr>
          <a:xfrm>
            <a:off x="4297450" y="1346550"/>
            <a:ext cx="4393200" cy="129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Variables, funciones</a:t>
            </a:r>
            <a:endParaRPr b="1" sz="39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06" name="Google Shape;206;p56"/>
          <p:cNvSpPr txBox="1"/>
          <p:nvPr/>
        </p:nvSpPr>
        <p:spPr>
          <a:xfrm>
            <a:off x="4376575" y="2466325"/>
            <a:ext cx="4500000" cy="554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y procedimientos</a:t>
            </a:r>
            <a:endParaRPr sz="30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207" name="Google Shape;207;p56"/>
          <p:cNvSpPr txBox="1"/>
          <p:nvPr/>
        </p:nvSpPr>
        <p:spPr>
          <a:xfrm>
            <a:off x="4376575" y="2990925"/>
            <a:ext cx="281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Data Science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5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Locales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6"/>
          <p:cNvSpPr txBox="1"/>
          <p:nvPr/>
        </p:nvSpPr>
        <p:spPr>
          <a:xfrm flipH="1" rot="568">
            <a:off x="706227" y="528046"/>
            <a:ext cx="7257900" cy="114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Este tipo de variables no necesitan el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prefijo @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en sus nombres, se 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declaran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antes de que puedan ser usadas. Se pueden utilizar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variables locales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de dos maneras: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86" name="Google Shape;286;p66"/>
          <p:cNvSpPr/>
          <p:nvPr/>
        </p:nvSpPr>
        <p:spPr>
          <a:xfrm rot="-312">
            <a:off x="4449500" y="2310746"/>
            <a:ext cx="3307200" cy="12567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Como un parámetro dentro de una declaración </a:t>
            </a: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STORED PROCEDURE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87" name="Google Shape;287;p66"/>
          <p:cNvSpPr/>
          <p:nvPr/>
        </p:nvSpPr>
        <p:spPr>
          <a:xfrm rot="-637">
            <a:off x="1023500" y="2310967"/>
            <a:ext cx="3238500" cy="12564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Utilizando la declaración </a:t>
            </a: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DECLARE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88" name="Google Shape;288;p66"/>
          <p:cNvSpPr txBox="1"/>
          <p:nvPr/>
        </p:nvSpPr>
        <p:spPr>
          <a:xfrm>
            <a:off x="974775" y="3940575"/>
            <a:ext cx="7558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La variable se inicializa con un </a:t>
            </a:r>
            <a:r>
              <a:rPr b="1" lang="en" sz="18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valor NULL </a:t>
            </a:r>
            <a:r>
              <a:rPr lang="en" sz="18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si no </a:t>
            </a:r>
            <a:r>
              <a:rPr lang="en" sz="18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asignamos</a:t>
            </a:r>
            <a:r>
              <a:rPr lang="en" sz="18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ningún valor.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3049" y="1010825"/>
            <a:ext cx="7162050" cy="408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68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Variables del sistema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9"/>
          <p:cNvSpPr txBox="1"/>
          <p:nvPr/>
        </p:nvSpPr>
        <p:spPr>
          <a:xfrm flipH="1" rot="568">
            <a:off x="943052" y="818396"/>
            <a:ext cx="72579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Las variables del sistema se identifican con un doble signo @ o utilizando las palabras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GLOBAL o SESSION</a:t>
            </a:r>
            <a:r>
              <a:rPr lang="en" sz="19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en la sentencia SET. Indican la configuración por defecto y pueden ser modificadas en caso de ser necesario.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04" name="Google Shape;304;p69"/>
          <p:cNvSpPr/>
          <p:nvPr/>
        </p:nvSpPr>
        <p:spPr>
          <a:xfrm rot="-256">
            <a:off x="706225" y="2572052"/>
            <a:ext cx="8046000" cy="5721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Para ver las variables de sistema en uso dentro de una sesión o en el servidor, se utiliza la sentencia SHOW VARIABLES.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05" name="Google Shape;305;p69"/>
          <p:cNvSpPr txBox="1"/>
          <p:nvPr/>
        </p:nvSpPr>
        <p:spPr>
          <a:xfrm>
            <a:off x="994350" y="3497700"/>
            <a:ext cx="71553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En ocasiones es necesario conocer el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valor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de estas variables, como el caso de la versión que se está utilizando, o conocer y cambiar un </a:t>
            </a:r>
            <a:r>
              <a:rPr b="1" lang="en" sz="1900">
                <a:solidFill>
                  <a:srgbClr val="1F1F1F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timeout</a:t>
            </a:r>
            <a:r>
              <a:rPr lang="en" sz="1900">
                <a:solidFill>
                  <a:srgbClr val="1F1F1F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. </a:t>
            </a:r>
            <a:endParaRPr sz="1900">
              <a:solidFill>
                <a:srgbClr val="1F1F1F"/>
              </a:solidFill>
              <a:highlight>
                <a:srgbClr val="FFFF00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5513"/>
            <a:ext cx="8839200" cy="297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71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Funciones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2"/>
          <p:cNvSpPr txBox="1"/>
          <p:nvPr/>
        </p:nvSpPr>
        <p:spPr>
          <a:xfrm flipH="1" rot="568">
            <a:off x="943052" y="1673721"/>
            <a:ext cx="7257900" cy="16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Las </a:t>
            </a:r>
            <a:r>
              <a:rPr b="1" lang="en" sz="1900">
                <a:solidFill>
                  <a:srgbClr val="FAFAFA"/>
                </a:solidFill>
                <a:highlight>
                  <a:srgbClr val="9900FF"/>
                </a:highlight>
                <a:latin typeface="Anybody"/>
                <a:ea typeface="Anybody"/>
                <a:cs typeface="Anybody"/>
                <a:sym typeface="Anybody"/>
              </a:rPr>
              <a:t>funciones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nos permiten procesar y manipular datos de un modo muy eficiente.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Existen funciones integradas dentro de SQL, algunas de las que utilizamos son </a:t>
            </a:r>
            <a:r>
              <a:rPr b="1" lang="en" sz="19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AVG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,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SUM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,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CONCATENATE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, etc.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3"/>
          <p:cNvSpPr txBox="1"/>
          <p:nvPr/>
        </p:nvSpPr>
        <p:spPr>
          <a:xfrm flipH="1" rot="568">
            <a:off x="943052" y="1245421"/>
            <a:ext cx="7257900" cy="26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Pueden ser utilizadas en las </a:t>
            </a:r>
            <a:r>
              <a:rPr b="1" lang="en" sz="19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sentencias SQL 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independientemente del lenguaje de programación del servidor sobre el que se ejecuten las consultas.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Las </a:t>
            </a:r>
            <a:r>
              <a:rPr b="1" lang="en" sz="19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funciones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también se pueden crear dentro de SQL y esto permite personalizar ciertas operaciones propias del proyecto. Para poder crear funciones se deben tener los permisos </a:t>
            </a:r>
            <a:r>
              <a:rPr b="1" lang="en" sz="19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INSERT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y </a:t>
            </a:r>
            <a:r>
              <a:rPr b="1" lang="en" sz="19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DELETE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1800"/>
            <a:ext cx="8839199" cy="346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7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213" name="Google Shape;213;p57"/>
          <p:cNvSpPr txBox="1"/>
          <p:nvPr/>
        </p:nvSpPr>
        <p:spPr>
          <a:xfrm>
            <a:off x="4152500" y="1723900"/>
            <a:ext cx="4583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Tipos de variables: definidas por el usuario, locales, funciones,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ybody"/>
              <a:buChar char="➜"/>
            </a:pPr>
            <a:r>
              <a:rPr lang="en" sz="15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Procedimientos Almacenados</a:t>
            </a:r>
            <a:endParaRPr sz="15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4" name="Google Shape;214;p57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57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216" name="Google Shape;216;p57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7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7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9" name="Google Shape;219;p57"/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875" y="888250"/>
            <a:ext cx="7217477" cy="41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76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Procedimientos Almacenados</a:t>
            </a:r>
            <a:endParaRPr b="1" i="0" sz="3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77"/>
          <p:cNvSpPr/>
          <p:nvPr/>
        </p:nvSpPr>
        <p:spPr>
          <a:xfrm rot="-276">
            <a:off x="965075" y="1374079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se crea con la sentencia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CREATE PROCEDURE </a:t>
            </a:r>
            <a:endParaRPr b="1" sz="19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46" name="Google Shape;346;p77"/>
          <p:cNvSpPr/>
          <p:nvPr/>
        </p:nvSpPr>
        <p:spPr>
          <a:xfrm rot="-276">
            <a:off x="965075" y="2049454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se invoca con la sentencia</a:t>
            </a:r>
            <a:r>
              <a:rPr b="1"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CALL</a:t>
            </a:r>
            <a:endParaRPr b="1" sz="1900">
              <a:solidFill>
                <a:schemeClr val="dk1"/>
              </a:solidFill>
              <a:highlight>
                <a:srgbClr val="FFFF01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47" name="Google Shape;347;p77"/>
          <p:cNvSpPr/>
          <p:nvPr/>
        </p:nvSpPr>
        <p:spPr>
          <a:xfrm rot="-276">
            <a:off x="1031825" y="2724829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Un procedimiento puede tener cero o muchos parámetros de entrada y cero o muchos parámetros de salida.</a:t>
            </a:r>
            <a:endParaRPr sz="17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48" name="Google Shape;348;p77"/>
          <p:cNvSpPr/>
          <p:nvPr/>
        </p:nvSpPr>
        <p:spPr>
          <a:xfrm rot="-276">
            <a:off x="1031825" y="3400204"/>
            <a:ext cx="7472100" cy="522000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Acepta </a:t>
            </a:r>
            <a:r>
              <a:rPr b="1" lang="en" sz="1900">
                <a:solidFill>
                  <a:schemeClr val="dk1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datos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 como </a:t>
            </a:r>
            <a:r>
              <a:rPr b="1" lang="en" sz="1900">
                <a:solidFill>
                  <a:srgbClr val="1F1F1F"/>
                </a:solidFill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parámetros</a:t>
            </a:r>
            <a:r>
              <a:rPr lang="en" sz="19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, actúa con base a éstos.</a:t>
            </a:r>
            <a:endParaRPr sz="19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349" name="Google Shape;349;p77"/>
          <p:cNvSpPr txBox="1"/>
          <p:nvPr/>
        </p:nvSpPr>
        <p:spPr>
          <a:xfrm>
            <a:off x="2901650" y="4068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1"/>
                </a:solidFill>
                <a:latin typeface="Anybody"/>
                <a:ea typeface="Anybody"/>
                <a:cs typeface="Anybody"/>
                <a:sym typeface="Anybody"/>
              </a:rPr>
              <a:t>¿Qué son?</a:t>
            </a:r>
            <a:endParaRPr b="1" sz="3600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8"/>
          <p:cNvSpPr txBox="1"/>
          <p:nvPr/>
        </p:nvSpPr>
        <p:spPr>
          <a:xfrm>
            <a:off x="2901650" y="406875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1"/>
                </a:solidFill>
                <a:latin typeface="Anybody"/>
                <a:ea typeface="Anybody"/>
                <a:cs typeface="Anybody"/>
                <a:sym typeface="Anybody"/>
              </a:rPr>
              <a:t>Pueden ser de </a:t>
            </a:r>
            <a:r>
              <a:rPr b="1" lang="en" sz="2400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tres tipos</a:t>
            </a:r>
            <a:endParaRPr b="1" sz="24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355" name="Google Shape;355;p78"/>
          <p:cNvGrpSpPr/>
          <p:nvPr/>
        </p:nvGrpSpPr>
        <p:grpSpPr>
          <a:xfrm>
            <a:off x="745913" y="1523700"/>
            <a:ext cx="7652163" cy="677250"/>
            <a:chOff x="400500" y="3026000"/>
            <a:chExt cx="15304325" cy="1354500"/>
          </a:xfrm>
        </p:grpSpPr>
        <p:sp>
          <p:nvSpPr>
            <p:cNvPr id="356" name="Google Shape;356;p78"/>
            <p:cNvSpPr txBox="1"/>
            <p:nvPr/>
          </p:nvSpPr>
          <p:spPr>
            <a:xfrm>
              <a:off x="2877725" y="3026000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9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IN</a:t>
              </a:r>
              <a:r>
                <a:rPr lang="en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: se usa por defecto. La aplicación o código que invoque al procedimiento tendrá que pasar un argumento para este parámetro.</a:t>
              </a:r>
              <a:endParaRPr>
                <a:solidFill>
                  <a:schemeClr val="dk1"/>
                </a:solidFill>
                <a:latin typeface="Anybody Medium"/>
                <a:ea typeface="Anybody Medium"/>
                <a:cs typeface="Anybody Medium"/>
                <a:sym typeface="Anybody Medium"/>
              </a:endParaRPr>
            </a:p>
          </p:txBody>
        </p:sp>
        <p:sp>
          <p:nvSpPr>
            <p:cNvPr id="357" name="Google Shape;357;p78"/>
            <p:cNvSpPr txBox="1"/>
            <p:nvPr/>
          </p:nvSpPr>
          <p:spPr>
            <a:xfrm>
              <a:off x="400500" y="3026000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4500">
                  <a:solidFill>
                    <a:srgbClr val="FAFAFA"/>
                  </a:solidFill>
                  <a:latin typeface="Anybody Black"/>
                  <a:ea typeface="Anybody Black"/>
                  <a:cs typeface="Anybody Black"/>
                  <a:sym typeface="Anybody Black"/>
                </a:rPr>
                <a:t>01</a:t>
              </a:r>
              <a:endParaRPr sz="2000">
                <a:solidFill>
                  <a:srgbClr val="FAFAFA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grpSp>
        <p:nvGrpSpPr>
          <p:cNvPr id="358" name="Google Shape;358;p78"/>
          <p:cNvGrpSpPr/>
          <p:nvPr/>
        </p:nvGrpSpPr>
        <p:grpSpPr>
          <a:xfrm>
            <a:off x="745913" y="2720031"/>
            <a:ext cx="7652163" cy="677256"/>
            <a:chOff x="400500" y="5418663"/>
            <a:chExt cx="15304325" cy="1354513"/>
          </a:xfrm>
        </p:grpSpPr>
        <p:sp>
          <p:nvSpPr>
            <p:cNvPr id="359" name="Google Shape;359;p78"/>
            <p:cNvSpPr txBox="1"/>
            <p:nvPr/>
          </p:nvSpPr>
          <p:spPr>
            <a:xfrm>
              <a:off x="2877725" y="5418663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2000">
                  <a:solidFill>
                    <a:srgbClr val="1F1F1F"/>
                  </a:solidFill>
                  <a:latin typeface="Anybody"/>
                  <a:ea typeface="Anybody"/>
                  <a:cs typeface="Anybody"/>
                  <a:sym typeface="Anybody"/>
                </a:rPr>
                <a:t>OUT</a:t>
              </a:r>
              <a:r>
                <a:rPr lang="en">
                  <a:solidFill>
                    <a:srgbClr val="1F1F1F"/>
                  </a:solidFill>
                  <a:latin typeface="Anybody"/>
                  <a:ea typeface="Anybody"/>
                  <a:cs typeface="Anybody"/>
                  <a:sym typeface="Anybody"/>
                </a:rPr>
                <a:t>: el valor de este parámetros puede ser cambiado en el procedimiento, y su valor modificado será enviado de vuelta al código.</a:t>
              </a:r>
              <a:endParaRPr>
                <a:solidFill>
                  <a:srgbClr val="1F1F1F"/>
                </a:solidFill>
                <a:latin typeface="Anybody Medium"/>
                <a:ea typeface="Anybody Medium"/>
                <a:cs typeface="Anybody Medium"/>
                <a:sym typeface="Anybody Medium"/>
              </a:endParaRPr>
            </a:p>
          </p:txBody>
        </p:sp>
        <p:sp>
          <p:nvSpPr>
            <p:cNvPr id="360" name="Google Shape;360;p78"/>
            <p:cNvSpPr txBox="1"/>
            <p:nvPr/>
          </p:nvSpPr>
          <p:spPr>
            <a:xfrm>
              <a:off x="400500" y="5418675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4500">
                  <a:solidFill>
                    <a:srgbClr val="FAFAFA"/>
                  </a:solidFill>
                  <a:latin typeface="Anybody Black"/>
                  <a:ea typeface="Anybody Black"/>
                  <a:cs typeface="Anybody Black"/>
                  <a:sym typeface="Anybody Black"/>
                </a:rPr>
                <a:t>02</a:t>
              </a:r>
              <a:endParaRPr sz="2000">
                <a:solidFill>
                  <a:srgbClr val="FAFAFA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grpSp>
        <p:nvGrpSpPr>
          <p:cNvPr id="361" name="Google Shape;361;p78"/>
          <p:cNvGrpSpPr/>
          <p:nvPr/>
        </p:nvGrpSpPr>
        <p:grpSpPr>
          <a:xfrm>
            <a:off x="745913" y="3916375"/>
            <a:ext cx="7652163" cy="677250"/>
            <a:chOff x="400500" y="7811350"/>
            <a:chExt cx="15304325" cy="1354500"/>
          </a:xfrm>
        </p:grpSpPr>
        <p:sp>
          <p:nvSpPr>
            <p:cNvPr id="362" name="Google Shape;362;p78"/>
            <p:cNvSpPr txBox="1"/>
            <p:nvPr/>
          </p:nvSpPr>
          <p:spPr>
            <a:xfrm>
              <a:off x="2877725" y="7811350"/>
              <a:ext cx="12827100" cy="1354500"/>
            </a:xfrm>
            <a:prstGeom prst="rect">
              <a:avLst/>
            </a:prstGeom>
            <a:solidFill>
              <a:srgbClr val="FFFF01"/>
            </a:solidFill>
            <a:ln cap="flat" cmpd="sng" w="19050">
              <a:solidFill>
                <a:srgbClr val="FFFF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9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INOUT</a:t>
              </a:r>
              <a:r>
                <a:rPr lang="en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: </a:t>
              </a:r>
              <a:r>
                <a:rPr lang="en" sz="13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mezcla de los dos conceptos anteriores. La aplicación o código que invoca al procedimiento puede pasarle un valor a éste, devuelve el valor modificado al terminar la ejecución</a:t>
              </a:r>
              <a:r>
                <a:rPr lang="en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.</a:t>
              </a:r>
              <a:endParaRPr>
                <a:solidFill>
                  <a:schemeClr val="dk1"/>
                </a:solidFill>
                <a:latin typeface="Anybody Medium"/>
                <a:ea typeface="Anybody Medium"/>
                <a:cs typeface="Anybody Medium"/>
                <a:sym typeface="Anybody Medium"/>
              </a:endParaRPr>
            </a:p>
          </p:txBody>
        </p:sp>
        <p:sp>
          <p:nvSpPr>
            <p:cNvPr id="363" name="Google Shape;363;p78"/>
            <p:cNvSpPr txBox="1"/>
            <p:nvPr/>
          </p:nvSpPr>
          <p:spPr>
            <a:xfrm>
              <a:off x="400500" y="7811350"/>
              <a:ext cx="2114100" cy="13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500"/>
                </a:spcBef>
                <a:spcAft>
                  <a:spcPts val="0"/>
                </a:spcAft>
                <a:buNone/>
              </a:pPr>
              <a:r>
                <a:rPr lang="en" sz="4500">
                  <a:solidFill>
                    <a:srgbClr val="FAFAFA"/>
                  </a:solidFill>
                  <a:latin typeface="Anybody Black"/>
                  <a:ea typeface="Anybody Black"/>
                  <a:cs typeface="Anybody Black"/>
                  <a:sym typeface="Anybody Black"/>
                </a:rPr>
                <a:t>03</a:t>
              </a:r>
              <a:endParaRPr sz="2000">
                <a:solidFill>
                  <a:srgbClr val="FAFAFA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738" y="986125"/>
            <a:ext cx="6946524" cy="403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13"/>
            <a:ext cx="9236675" cy="6160762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80"/>
          <p:cNvSpPr txBox="1"/>
          <p:nvPr/>
        </p:nvSpPr>
        <p:spPr>
          <a:xfrm>
            <a:off x="1208100" y="1404450"/>
            <a:ext cx="6727800" cy="23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4800">
                <a:solidFill>
                  <a:srgbClr val="FFFF00"/>
                </a:solidFill>
                <a:latin typeface="Anybody ExtraBold"/>
                <a:ea typeface="Anybody ExtraBold"/>
                <a:cs typeface="Anybody ExtraBold"/>
                <a:sym typeface="Anybody ExtraBold"/>
              </a:rPr>
              <a:t>¿ P R E G U N T A S ?</a:t>
            </a:r>
            <a:endParaRPr i="0" sz="4800" u="none" cap="none" strike="noStrike">
              <a:solidFill>
                <a:srgbClr val="FFFF00"/>
              </a:solidFill>
              <a:latin typeface="Anybody ExtraBold"/>
              <a:ea typeface="Anybody ExtraBold"/>
              <a:cs typeface="Anybody ExtraBold"/>
              <a:sym typeface="Anybody Extra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81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Resumen</a:t>
            </a:r>
            <a:endParaRPr b="1" i="0" sz="50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82"/>
          <p:cNvSpPr txBox="1"/>
          <p:nvPr/>
        </p:nvSpPr>
        <p:spPr>
          <a:xfrm>
            <a:off x="862800" y="433500"/>
            <a:ext cx="741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Resumen </a:t>
            </a:r>
            <a:endParaRPr b="1" i="0" sz="2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85" name="Google Shape;385;p82"/>
          <p:cNvGrpSpPr/>
          <p:nvPr/>
        </p:nvGrpSpPr>
        <p:grpSpPr>
          <a:xfrm>
            <a:off x="127902" y="1129250"/>
            <a:ext cx="8656698" cy="770400"/>
            <a:chOff x="127902" y="1129250"/>
            <a:chExt cx="8656698" cy="770400"/>
          </a:xfrm>
        </p:grpSpPr>
        <p:sp>
          <p:nvSpPr>
            <p:cNvPr id="386" name="Google Shape;386;p82"/>
            <p:cNvSpPr txBox="1"/>
            <p:nvPr/>
          </p:nvSpPr>
          <p:spPr>
            <a:xfrm>
              <a:off x="459600" y="1129250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  <p:pic>
          <p:nvPicPr>
            <p:cNvPr id="387" name="Google Shape;387;p8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244277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8" name="Google Shape;388;p82"/>
          <p:cNvGrpSpPr/>
          <p:nvPr/>
        </p:nvGrpSpPr>
        <p:grpSpPr>
          <a:xfrm>
            <a:off x="127902" y="2360991"/>
            <a:ext cx="8656698" cy="770400"/>
            <a:chOff x="127902" y="1801341"/>
            <a:chExt cx="8656698" cy="770400"/>
          </a:xfrm>
        </p:grpSpPr>
        <p:pic>
          <p:nvPicPr>
            <p:cNvPr id="389" name="Google Shape;389;p8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19345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0" name="Google Shape;390;p82"/>
            <p:cNvSpPr txBox="1"/>
            <p:nvPr/>
          </p:nvSpPr>
          <p:spPr>
            <a:xfrm>
              <a:off x="459600" y="1801341"/>
              <a:ext cx="8325000" cy="7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1800">
                <a:solidFill>
                  <a:schemeClr val="dk1"/>
                </a:solidFill>
                <a:highlight>
                  <a:schemeClr val="lt1"/>
                </a:highlight>
                <a:latin typeface="Work Sans Light"/>
                <a:ea typeface="Work Sans Light"/>
                <a:cs typeface="Work Sans Light"/>
                <a:sym typeface="Work Sans Light"/>
              </a:endParaRPr>
            </a:p>
          </p:txBody>
        </p:sp>
      </p:grpSp>
      <p:grpSp>
        <p:nvGrpSpPr>
          <p:cNvPr id="391" name="Google Shape;391;p82"/>
          <p:cNvGrpSpPr/>
          <p:nvPr/>
        </p:nvGrpSpPr>
        <p:grpSpPr>
          <a:xfrm>
            <a:off x="127902" y="3592750"/>
            <a:ext cx="8656698" cy="590700"/>
            <a:chOff x="127902" y="2891100"/>
            <a:chExt cx="8656698" cy="590700"/>
          </a:xfrm>
        </p:grpSpPr>
        <p:pic>
          <p:nvPicPr>
            <p:cNvPr id="392" name="Google Shape;392;p8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902" y="2996302"/>
              <a:ext cx="278250" cy="278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3" name="Google Shape;393;p82"/>
            <p:cNvSpPr txBox="1"/>
            <p:nvPr/>
          </p:nvSpPr>
          <p:spPr>
            <a:xfrm>
              <a:off x="459600" y="2891100"/>
              <a:ext cx="83250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Work Sans SemiBold"/>
                  <a:ea typeface="Work Sans SemiBold"/>
                  <a:cs typeface="Work Sans SemiBold"/>
                  <a:sym typeface="Work Sans SemiBold"/>
                </a:rPr>
                <a:t>TEMA |</a:t>
              </a:r>
              <a:r>
                <a:rPr lang="en" sz="1800">
                  <a:solidFill>
                    <a:schemeClr val="dk1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 …..</a:t>
              </a:r>
              <a:endParaRPr sz="2000">
                <a:solidFill>
                  <a:schemeClr val="dk1"/>
                </a:solidFill>
                <a:highlight>
                  <a:schemeClr val="lt1"/>
                </a:highlight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83"/>
          <p:cNvSpPr txBox="1"/>
          <p:nvPr/>
        </p:nvSpPr>
        <p:spPr>
          <a:xfrm flipH="1" rot="-60343">
            <a:off x="1674899" y="923272"/>
            <a:ext cx="5794193" cy="15977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5400">
                <a:solidFill>
                  <a:srgbClr val="222222"/>
                </a:solidFill>
                <a:latin typeface="Anybody"/>
                <a:ea typeface="Anybody"/>
                <a:cs typeface="Anybody"/>
                <a:sym typeface="Anybody"/>
              </a:rPr>
              <a:t>¿Alguien dijo Homework?</a:t>
            </a:r>
            <a:endParaRPr sz="5400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399" name="Google Shape;399;p83"/>
          <p:cNvSpPr/>
          <p:nvPr/>
        </p:nvSpPr>
        <p:spPr>
          <a:xfrm rot="59969">
            <a:off x="1828840" y="2398999"/>
            <a:ext cx="5486335" cy="457272"/>
          </a:xfrm>
          <a:prstGeom prst="roundRect">
            <a:avLst>
              <a:gd fmla="val 50000" name="adj"/>
            </a:avLst>
          </a:prstGeom>
          <a:solidFill>
            <a:srgbClr val="7600FF"/>
          </a:solidFill>
          <a:ln>
            <a:noFill/>
          </a:ln>
          <a:effectLst>
            <a:outerShdw blurRad="71438" rotWithShape="0" algn="bl" dir="3000000" dist="571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4E7C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400" name="Google Shape;400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026" y="2351175"/>
            <a:ext cx="2315198" cy="20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84"/>
          <p:cNvPicPr preferRelativeResize="0"/>
          <p:nvPr/>
        </p:nvPicPr>
        <p:blipFill rotWithShape="1">
          <a:blip r:embed="rId4">
            <a:alphaModFix/>
          </a:blip>
          <a:srcRect b="24384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4000"/>
              </a:srgbClr>
            </a:outerShdw>
          </a:effectLst>
        </p:spPr>
      </p:pic>
      <p:sp>
        <p:nvSpPr>
          <p:cNvPr id="406" name="Google Shape;406;p84"/>
          <p:cNvSpPr txBox="1"/>
          <p:nvPr/>
        </p:nvSpPr>
        <p:spPr>
          <a:xfrm>
            <a:off x="4152625" y="1811975"/>
            <a:ext cx="4393200" cy="46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Proxíma lecture</a:t>
            </a:r>
            <a:endParaRPr b="1" sz="24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407" name="Google Shape;407;p84"/>
          <p:cNvSpPr txBox="1"/>
          <p:nvPr/>
        </p:nvSpPr>
        <p:spPr>
          <a:xfrm>
            <a:off x="4152613" y="2140800"/>
            <a:ext cx="4771800" cy="152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Espacios muestrales y sucesos</a:t>
            </a:r>
            <a:endParaRPr sz="3100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9300" y="1350427"/>
            <a:ext cx="26439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58"/>
          <p:cNvSpPr txBox="1"/>
          <p:nvPr/>
        </p:nvSpPr>
        <p:spPr>
          <a:xfrm>
            <a:off x="0" y="1139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OBJETIVO</a:t>
            </a:r>
            <a:r>
              <a:rPr b="1" i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S</a:t>
            </a:r>
            <a:r>
              <a:rPr b="1" i="0" lang="en" sz="3600" u="none" cap="none" strike="noStrik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DE LA </a:t>
            </a: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CLASE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26" name="Google Shape;226;p58"/>
          <p:cNvSpPr txBox="1"/>
          <p:nvPr/>
        </p:nvSpPr>
        <p:spPr>
          <a:xfrm>
            <a:off x="2112500" y="2646813"/>
            <a:ext cx="62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27" name="Google Shape;227;p58"/>
          <p:cNvSpPr txBox="1"/>
          <p:nvPr/>
        </p:nvSpPr>
        <p:spPr>
          <a:xfrm>
            <a:off x="0" y="2010763"/>
            <a:ext cx="91440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Al finalizar esta lecture estarás en la 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capacidad</a:t>
            </a:r>
            <a:r>
              <a:rPr i="1" lang="en" sz="1800">
                <a:solidFill>
                  <a:schemeClr val="dk1"/>
                </a:solidFill>
                <a:highlight>
                  <a:schemeClr val="lt1"/>
                </a:highlight>
                <a:latin typeface="Anybody SemiBold"/>
                <a:ea typeface="Anybody SemiBold"/>
                <a:cs typeface="Anybody SemiBold"/>
                <a:sym typeface="Anybody SemiBold"/>
              </a:rPr>
              <a:t> de…</a:t>
            </a:r>
            <a:endParaRPr i="1" sz="1800">
              <a:solidFill>
                <a:schemeClr val="dk1"/>
              </a:solidFill>
              <a:highlight>
                <a:schemeClr val="lt1"/>
              </a:highlight>
              <a:latin typeface="Anybody SemiBold"/>
              <a:ea typeface="Anybody SemiBold"/>
              <a:cs typeface="Anybody SemiBold"/>
              <a:sym typeface="Anybody SemiBold"/>
            </a:endParaRPr>
          </a:p>
        </p:txBody>
      </p:sp>
      <p:sp>
        <p:nvSpPr>
          <p:cNvPr id="228" name="Google Shape;228;p58"/>
          <p:cNvSpPr txBox="1"/>
          <p:nvPr/>
        </p:nvSpPr>
        <p:spPr>
          <a:xfrm>
            <a:off x="1972975" y="4348425"/>
            <a:ext cx="565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58"/>
          <p:cNvSpPr txBox="1"/>
          <p:nvPr/>
        </p:nvSpPr>
        <p:spPr>
          <a:xfrm>
            <a:off x="1629400" y="2931825"/>
            <a:ext cx="6890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Anybody"/>
              <a:buChar char="➜"/>
            </a:pPr>
            <a:r>
              <a:rPr b="1" lang="en" sz="2000">
                <a:solidFill>
                  <a:srgbClr val="1F1F1F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Aplicar</a:t>
            </a:r>
            <a:r>
              <a:rPr lang="en" sz="2000">
                <a:solidFill>
                  <a:srgbClr val="1F1F1F"/>
                </a:solidFill>
                <a:latin typeface="Anybody"/>
                <a:ea typeface="Anybody"/>
                <a:cs typeface="Anybody"/>
                <a:sym typeface="Anybody"/>
              </a:rPr>
              <a:t> las variables, funciones y procedimientos en SQL</a:t>
            </a:r>
            <a:endParaRPr sz="2000">
              <a:solidFill>
                <a:srgbClr val="1F1F1F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85"/>
          <p:cNvSpPr txBox="1"/>
          <p:nvPr/>
        </p:nvSpPr>
        <p:spPr>
          <a:xfrm>
            <a:off x="696550" y="2829288"/>
            <a:ext cx="29151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latin typeface="Work Sans"/>
                <a:ea typeface="Work Sans"/>
                <a:cs typeface="Work Sans"/>
                <a:sym typeface="Work Sans"/>
              </a:rPr>
              <a:t>¡Feedback!</a:t>
            </a:r>
            <a:endParaRPr b="1" i="0" sz="3600" u="none" cap="none" strike="noStrike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413" name="Google Shape;413;p85"/>
          <p:cNvGrpSpPr/>
          <p:nvPr/>
        </p:nvGrpSpPr>
        <p:grpSpPr>
          <a:xfrm>
            <a:off x="1604497" y="1676713"/>
            <a:ext cx="1099200" cy="1099200"/>
            <a:chOff x="1683297" y="1643325"/>
            <a:chExt cx="1099200" cy="1099200"/>
          </a:xfrm>
        </p:grpSpPr>
        <p:sp>
          <p:nvSpPr>
            <p:cNvPr id="414" name="Google Shape;414;p85"/>
            <p:cNvSpPr/>
            <p:nvPr/>
          </p:nvSpPr>
          <p:spPr>
            <a:xfrm>
              <a:off x="1683297" y="1643325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15" name="Google Shape;415;p8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93892" y="1753903"/>
              <a:ext cx="878000" cy="8780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6" name="Google Shape;416;p85"/>
          <p:cNvSpPr txBox="1"/>
          <p:nvPr/>
        </p:nvSpPr>
        <p:spPr>
          <a:xfrm>
            <a:off x="4164350" y="2252725"/>
            <a:ext cx="442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Dispones de un </a:t>
            </a:r>
            <a:r>
              <a:rPr lang="en" sz="2200">
                <a:solidFill>
                  <a:schemeClr val="hlink"/>
                </a:solidFill>
                <a:uFill>
                  <a:noFill/>
                </a:uFill>
                <a:latin typeface="Work Sans SemiBold"/>
                <a:ea typeface="Work Sans SemiBold"/>
                <a:cs typeface="Work Sans SemiBold"/>
                <a:sym typeface="Work Sans SemiBold"/>
                <a:hlinkClick r:id="rId4"/>
              </a:rPr>
              <a:t>formulario </a:t>
            </a:r>
            <a:r>
              <a:rPr lang="en" sz="2200">
                <a:latin typeface="Work Sans SemiBold"/>
                <a:ea typeface="Work Sans SemiBold"/>
                <a:cs typeface="Work Sans SemiBold"/>
                <a:sym typeface="Work Sans SemiBold"/>
              </a:rPr>
              <a:t>en:</a:t>
            </a:r>
            <a:endParaRPr sz="220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grpSp>
        <p:nvGrpSpPr>
          <p:cNvPr id="417" name="Google Shape;417;p85"/>
          <p:cNvGrpSpPr/>
          <p:nvPr/>
        </p:nvGrpSpPr>
        <p:grpSpPr>
          <a:xfrm>
            <a:off x="4839626" y="2898075"/>
            <a:ext cx="4119208" cy="461700"/>
            <a:chOff x="4839626" y="2267800"/>
            <a:chExt cx="4119208" cy="461700"/>
          </a:xfrm>
        </p:grpSpPr>
        <p:pic>
          <p:nvPicPr>
            <p:cNvPr id="418" name="Google Shape;418;p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321175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9" name="Google Shape;419;p85"/>
            <p:cNvSpPr txBox="1"/>
            <p:nvPr/>
          </p:nvSpPr>
          <p:spPr>
            <a:xfrm>
              <a:off x="5191733" y="2267800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Homeworks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420" name="Google Shape;420;p85"/>
          <p:cNvGrpSpPr/>
          <p:nvPr/>
        </p:nvGrpSpPr>
        <p:grpSpPr>
          <a:xfrm>
            <a:off x="4839626" y="3566763"/>
            <a:ext cx="4119208" cy="461700"/>
            <a:chOff x="4839626" y="2791625"/>
            <a:chExt cx="4119208" cy="461700"/>
          </a:xfrm>
        </p:grpSpPr>
        <p:pic>
          <p:nvPicPr>
            <p:cNvPr id="421" name="Google Shape;421;p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2844992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2" name="Google Shape;422;p85"/>
            <p:cNvSpPr txBox="1"/>
            <p:nvPr/>
          </p:nvSpPr>
          <p:spPr>
            <a:xfrm>
              <a:off x="5191733" y="27916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Guías de clase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grpSp>
        <p:nvGrpSpPr>
          <p:cNvPr id="423" name="Google Shape;423;p85"/>
          <p:cNvGrpSpPr/>
          <p:nvPr/>
        </p:nvGrpSpPr>
        <p:grpSpPr>
          <a:xfrm>
            <a:off x="4839626" y="4235475"/>
            <a:ext cx="4119208" cy="461700"/>
            <a:chOff x="4839626" y="3368825"/>
            <a:chExt cx="4119208" cy="461700"/>
          </a:xfrm>
        </p:grpSpPr>
        <p:pic>
          <p:nvPicPr>
            <p:cNvPr id="424" name="Google Shape;424;p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839626" y="3422184"/>
              <a:ext cx="352125" cy="3549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5" name="Google Shape;425;p85"/>
            <p:cNvSpPr txBox="1"/>
            <p:nvPr/>
          </p:nvSpPr>
          <p:spPr>
            <a:xfrm>
              <a:off x="5191733" y="3368825"/>
              <a:ext cx="376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Work Sans Medium"/>
                  <a:ea typeface="Work Sans Medium"/>
                  <a:cs typeface="Work Sans Medium"/>
                  <a:sym typeface="Work Sans Medium"/>
                </a:rPr>
                <a:t>Slack</a:t>
              </a:r>
              <a:endParaRPr sz="1800"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sp>
        <p:nvSpPr>
          <p:cNvPr id="426" name="Google Shape;426;p85"/>
          <p:cNvSpPr txBox="1"/>
          <p:nvPr/>
        </p:nvSpPr>
        <p:spPr>
          <a:xfrm flipH="1">
            <a:off x="6057650" y="1560675"/>
            <a:ext cx="220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Click on me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27" name="Google Shape;427;p85"/>
          <p:cNvSpPr/>
          <p:nvPr/>
        </p:nvSpPr>
        <p:spPr>
          <a:xfrm rot="10800000">
            <a:off x="735275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428" name="Google Shape;428;p85"/>
          <p:cNvSpPr/>
          <p:nvPr/>
        </p:nvSpPr>
        <p:spPr>
          <a:xfrm flipH="1" rot="10800000">
            <a:off x="6730804" y="1981475"/>
            <a:ext cx="336850" cy="271250"/>
          </a:xfrm>
          <a:custGeom>
            <a:rect b="b" l="l" r="r" t="t"/>
            <a:pathLst>
              <a:path extrusionOk="0" h="10850" w="13474">
                <a:moveTo>
                  <a:pt x="13474" y="10805"/>
                </a:moveTo>
                <a:cubicBezTo>
                  <a:pt x="8917" y="10805"/>
                  <a:pt x="2110" y="10984"/>
                  <a:pt x="418" y="6753"/>
                </a:cubicBezTo>
                <a:cubicBezTo>
                  <a:pt x="-418" y="4663"/>
                  <a:pt x="418" y="2251"/>
                  <a:pt x="418" y="0"/>
                </a:cubicBezTo>
              </a:path>
            </a:pathLst>
          </a:cu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86"/>
          <p:cNvSpPr/>
          <p:nvPr/>
        </p:nvSpPr>
        <p:spPr>
          <a:xfrm>
            <a:off x="0" y="0"/>
            <a:ext cx="9144000" cy="1011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4" name="Google Shape;434;p86"/>
          <p:cNvPicPr preferRelativeResize="0"/>
          <p:nvPr/>
        </p:nvPicPr>
        <p:blipFill rotWithShape="1">
          <a:blip r:embed="rId3">
            <a:alphaModFix/>
          </a:blip>
          <a:srcRect b="0" l="6433" r="10551" t="0"/>
          <a:stretch/>
        </p:blipFill>
        <p:spPr>
          <a:xfrm>
            <a:off x="1737975" y="1128000"/>
            <a:ext cx="5668049" cy="265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86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3850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86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57413" y="3785065"/>
            <a:ext cx="354971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86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33469" y="3783308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86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909554" y="3783307"/>
            <a:ext cx="354971" cy="35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86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085623" y="3785066"/>
            <a:ext cx="358486" cy="354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86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265188" y="3785063"/>
            <a:ext cx="354971" cy="35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00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59"/>
          <p:cNvGrpSpPr/>
          <p:nvPr/>
        </p:nvGrpSpPr>
        <p:grpSpPr>
          <a:xfrm>
            <a:off x="326250" y="1276320"/>
            <a:ext cx="7755297" cy="1099200"/>
            <a:chOff x="326250" y="1276320"/>
            <a:chExt cx="7755297" cy="1099200"/>
          </a:xfrm>
        </p:grpSpPr>
        <p:sp>
          <p:nvSpPr>
            <p:cNvPr id="235" name="Google Shape;235;p59"/>
            <p:cNvSpPr txBox="1"/>
            <p:nvPr/>
          </p:nvSpPr>
          <p:spPr>
            <a:xfrm>
              <a:off x="326250" y="1357775"/>
              <a:ext cx="65391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Al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finalizar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cada uno de los temas, tendremos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espacio de consultas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236" name="Google Shape;236;p59"/>
            <p:cNvSpPr/>
            <p:nvPr/>
          </p:nvSpPr>
          <p:spPr>
            <a:xfrm>
              <a:off x="6982347" y="12763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7" name="Google Shape;237;p5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90675" y="1484651"/>
              <a:ext cx="682550" cy="682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8" name="Google Shape;238;p59"/>
          <p:cNvGrpSpPr/>
          <p:nvPr/>
        </p:nvGrpSpPr>
        <p:grpSpPr>
          <a:xfrm>
            <a:off x="965897" y="2618620"/>
            <a:ext cx="7212203" cy="1099200"/>
            <a:chOff x="965897" y="2618620"/>
            <a:chExt cx="7212203" cy="1099200"/>
          </a:xfrm>
        </p:grpSpPr>
        <p:sp>
          <p:nvSpPr>
            <p:cNvPr id="239" name="Google Shape;239;p59"/>
            <p:cNvSpPr/>
            <p:nvPr/>
          </p:nvSpPr>
          <p:spPr>
            <a:xfrm>
              <a:off x="965897" y="2618620"/>
              <a:ext cx="1099200" cy="1099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0" name="Google Shape;240;p5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72598" y="2825324"/>
              <a:ext cx="685800" cy="685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1" name="Google Shape;241;p59"/>
            <p:cNvSpPr txBox="1"/>
            <p:nvPr/>
          </p:nvSpPr>
          <p:spPr>
            <a:xfrm>
              <a:off x="2182900" y="2700075"/>
              <a:ext cx="5995200" cy="9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Hay un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mentor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 asignado para responder el </a:t>
              </a:r>
              <a:r>
                <a:rPr b="1" lang="en" sz="2400">
                  <a:latin typeface="Work Sans"/>
                  <a:ea typeface="Work Sans"/>
                  <a:cs typeface="Work Sans"/>
                  <a:sym typeface="Work Sans"/>
                </a:rPr>
                <a:t>Q&amp;A</a:t>
              </a:r>
              <a:r>
                <a:rPr lang="en" sz="2400">
                  <a:latin typeface="Work Sans"/>
                  <a:ea typeface="Work Sans"/>
                  <a:cs typeface="Work Sans"/>
                  <a:sym typeface="Work Sans"/>
                </a:rPr>
                <a:t>.</a:t>
              </a:r>
              <a:endParaRPr i="0" sz="24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242" name="Google Shape;242;p59"/>
          <p:cNvSpPr txBox="1"/>
          <p:nvPr/>
        </p:nvSpPr>
        <p:spPr>
          <a:xfrm>
            <a:off x="0" y="4225975"/>
            <a:ext cx="910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¡Pregunta, pregunta, pregunta</a:t>
            </a:r>
            <a:r>
              <a:rPr lang="en" sz="24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! :D</a:t>
            </a:r>
            <a:endParaRPr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2675" y="-61825"/>
            <a:ext cx="9258501" cy="61607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60"/>
          <p:cNvSpPr txBox="1"/>
          <p:nvPr/>
        </p:nvSpPr>
        <p:spPr>
          <a:xfrm>
            <a:off x="-12" y="213295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4000">
                <a:solidFill>
                  <a:srgbClr val="FFFF00"/>
                </a:solidFill>
                <a:latin typeface="Anybody"/>
                <a:ea typeface="Anybody"/>
                <a:cs typeface="Anybody"/>
                <a:sym typeface="Anybody"/>
              </a:rPr>
              <a:t>Variables</a:t>
            </a:r>
            <a:endParaRPr b="1" sz="4000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249" name="Google Shape;24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094948">
            <a:off x="9493450" y="408024"/>
            <a:ext cx="899702" cy="1226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61"/>
          <p:cNvPicPr preferRelativeResize="0"/>
          <p:nvPr/>
        </p:nvPicPr>
        <p:blipFill rotWithShape="1">
          <a:blip r:embed="rId3">
            <a:alphaModFix/>
          </a:blip>
          <a:srcRect b="6869" l="0" r="0" t="-6870"/>
          <a:stretch/>
        </p:blipFill>
        <p:spPr>
          <a:xfrm>
            <a:off x="7637050" y="1475950"/>
            <a:ext cx="579574" cy="57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61"/>
          <p:cNvSpPr txBox="1"/>
          <p:nvPr/>
        </p:nvSpPr>
        <p:spPr>
          <a:xfrm>
            <a:off x="683375" y="1620738"/>
            <a:ext cx="77022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2800">
                <a:latin typeface="Anybody"/>
                <a:ea typeface="Anybody"/>
                <a:cs typeface="Anybody"/>
                <a:sym typeface="Anybody"/>
              </a:rPr>
              <a:t>En los </a:t>
            </a:r>
            <a:r>
              <a:rPr b="1" lang="en" sz="28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scripts SQL</a:t>
            </a:r>
            <a:r>
              <a:rPr lang="en" sz="2800">
                <a:latin typeface="Anybody"/>
                <a:ea typeface="Anybody"/>
                <a:cs typeface="Anybody"/>
                <a:sym typeface="Anybody"/>
              </a:rPr>
              <a:t>, se pueden utilizar variables para almacenar valores durante la ejecución de una secuencia de comandos y utilizarlos luego.</a:t>
            </a:r>
            <a:endParaRPr i="0" sz="2800" u="none" cap="none" strike="noStrike">
              <a:solidFill>
                <a:srgbClr val="0000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256" name="Google Shape;256;p61"/>
          <p:cNvPicPr preferRelativeResize="0"/>
          <p:nvPr/>
        </p:nvPicPr>
        <p:blipFill rotWithShape="1">
          <a:blip r:embed="rId4">
            <a:alphaModFix/>
          </a:blip>
          <a:srcRect b="0" l="2500" r="-2499" t="0"/>
          <a:stretch/>
        </p:blipFill>
        <p:spPr>
          <a:xfrm>
            <a:off x="1731400" y="1755175"/>
            <a:ext cx="2734523" cy="3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2"/>
          <p:cNvSpPr txBox="1"/>
          <p:nvPr/>
        </p:nvSpPr>
        <p:spPr>
          <a:xfrm>
            <a:off x="903150" y="1703400"/>
            <a:ext cx="73377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Definidas por el usuario</a:t>
            </a:r>
            <a:endParaRPr b="1" i="0" sz="3600" u="none" cap="none" strike="noStrike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3"/>
          <p:cNvSpPr txBox="1"/>
          <p:nvPr/>
        </p:nvSpPr>
        <p:spPr>
          <a:xfrm>
            <a:off x="606850" y="1040013"/>
            <a:ext cx="77022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Identificadas por un </a:t>
            </a:r>
            <a:r>
              <a:rPr b="1" lang="en" sz="1900">
                <a:latin typeface="Anybody"/>
                <a:ea typeface="Anybody"/>
                <a:cs typeface="Anybody"/>
                <a:sym typeface="Anybody"/>
              </a:rPr>
              <a:t>símbolo @.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 Para inicializar una variable definida por el usuario, debes de usar una </a:t>
            </a:r>
            <a:r>
              <a:rPr b="1" lang="en" sz="1900">
                <a:latin typeface="Anybody"/>
                <a:ea typeface="Anybody"/>
                <a:cs typeface="Anybody"/>
                <a:sym typeface="Anybody"/>
              </a:rPr>
              <a:t>declaración SET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. Se puede inicializar muchas variables a la vez, separando cada declaración de asignación con una coma. Una vez que asignas un valor a una variable, tendrá un tipo de acuerdo al valor dado.</a:t>
            </a:r>
            <a:endParaRPr i="0" sz="1900" u="none" cap="none" strike="noStrike">
              <a:solidFill>
                <a:srgbClr val="0000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267" name="Google Shape;267;p63"/>
          <p:cNvPicPr preferRelativeResize="0"/>
          <p:nvPr/>
        </p:nvPicPr>
        <p:blipFill rotWithShape="1">
          <a:blip r:embed="rId3">
            <a:alphaModFix/>
          </a:blip>
          <a:srcRect b="3134" l="0" r="1185" t="40996"/>
          <a:stretch/>
        </p:blipFill>
        <p:spPr>
          <a:xfrm>
            <a:off x="512850" y="3038400"/>
            <a:ext cx="40591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63"/>
          <p:cNvPicPr preferRelativeResize="0"/>
          <p:nvPr/>
        </p:nvPicPr>
        <p:blipFill rotWithShape="1">
          <a:blip r:embed="rId3">
            <a:alphaModFix/>
          </a:blip>
          <a:srcRect b="68483" l="1185" r="0" t="0"/>
          <a:stretch/>
        </p:blipFill>
        <p:spPr>
          <a:xfrm>
            <a:off x="4867650" y="3598850"/>
            <a:ext cx="4059150" cy="7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4"/>
          <p:cNvSpPr txBox="1"/>
          <p:nvPr/>
        </p:nvSpPr>
        <p:spPr>
          <a:xfrm>
            <a:off x="606850" y="1040013"/>
            <a:ext cx="77022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Identificadas por un </a:t>
            </a:r>
            <a:r>
              <a:rPr b="1" lang="en" sz="19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símbolo @.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 Para inicializar una variable definida por el usuario, debes de usar una </a:t>
            </a:r>
            <a:r>
              <a:rPr b="1" lang="en" sz="1900">
                <a:latin typeface="Anybody"/>
                <a:ea typeface="Anybody"/>
                <a:cs typeface="Anybody"/>
                <a:sym typeface="Anybody"/>
              </a:rPr>
              <a:t>declaración SET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. Se 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pueden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 inicializar muchas variables a la vez, separando cada declaración de asignación con una coma. Una vez que asignas un valor a una variable, 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tendrás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 un </a:t>
            </a:r>
            <a:r>
              <a:rPr b="1" lang="en" sz="1900">
                <a:highlight>
                  <a:srgbClr val="FFFF01"/>
                </a:highlight>
                <a:latin typeface="Anybody"/>
                <a:ea typeface="Anybody"/>
                <a:cs typeface="Anybody"/>
                <a:sym typeface="Anybody"/>
              </a:rPr>
              <a:t>tipo de acuerdo</a:t>
            </a:r>
            <a:r>
              <a:rPr lang="en" sz="1900">
                <a:latin typeface="Anybody"/>
                <a:ea typeface="Anybody"/>
                <a:cs typeface="Anybody"/>
                <a:sym typeface="Anybody"/>
              </a:rPr>
              <a:t> al valor dado.</a:t>
            </a:r>
            <a:endParaRPr i="0" sz="1900" u="none" cap="none" strike="noStrike">
              <a:solidFill>
                <a:srgbClr val="0000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274" name="Google Shape;274;p64"/>
          <p:cNvPicPr preferRelativeResize="0"/>
          <p:nvPr/>
        </p:nvPicPr>
        <p:blipFill rotWithShape="1">
          <a:blip r:embed="rId3">
            <a:alphaModFix/>
          </a:blip>
          <a:srcRect b="3134" l="0" r="1185" t="40996"/>
          <a:stretch/>
        </p:blipFill>
        <p:spPr>
          <a:xfrm>
            <a:off x="512850" y="3038400"/>
            <a:ext cx="40591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64"/>
          <p:cNvPicPr preferRelativeResize="0"/>
          <p:nvPr/>
        </p:nvPicPr>
        <p:blipFill rotWithShape="1">
          <a:blip r:embed="rId3">
            <a:alphaModFix/>
          </a:blip>
          <a:srcRect b="68483" l="1185" r="0" t="0"/>
          <a:stretch/>
        </p:blipFill>
        <p:spPr>
          <a:xfrm>
            <a:off x="4867650" y="3598850"/>
            <a:ext cx="4059150" cy="7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